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61" r:id="rId2"/>
    <p:sldId id="262" r:id="rId3"/>
    <p:sldId id="258" r:id="rId4"/>
    <p:sldId id="263" r:id="rId5"/>
    <p:sldId id="266" r:id="rId6"/>
    <p:sldId id="260" r:id="rId7"/>
    <p:sldId id="265" r:id="rId8"/>
    <p:sldId id="267" r:id="rId9"/>
    <p:sldId id="268" r:id="rId10"/>
    <p:sldId id="269" r:id="rId11"/>
    <p:sldId id="264" r:id="rId12"/>
    <p:sldId id="259" r:id="rId13"/>
    <p:sldId id="270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4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4FCC-2F74-4CCA-9B05-703B4979DF42}" type="datetimeFigureOut">
              <a:rPr lang="pl-PL" smtClean="0"/>
              <a:t>2016-11-12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7E47-9BAD-48D3-9A64-75DDF810E6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570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4FCC-2F74-4CCA-9B05-703B4979DF42}" type="datetimeFigureOut">
              <a:rPr lang="pl-PL" smtClean="0"/>
              <a:t>2016-11-12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7E47-9BAD-48D3-9A64-75DDF810E6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595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4FCC-2F74-4CCA-9B05-703B4979DF42}" type="datetimeFigureOut">
              <a:rPr lang="pl-PL" smtClean="0"/>
              <a:t>2016-11-12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7E47-9BAD-48D3-9A64-75DDF810E6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227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4FCC-2F74-4CCA-9B05-703B4979DF42}" type="datetimeFigureOut">
              <a:rPr lang="pl-PL" smtClean="0"/>
              <a:t>2016-11-12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7E47-9BAD-48D3-9A64-75DDF810E6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31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4FCC-2F74-4CCA-9B05-703B4979DF42}" type="datetimeFigureOut">
              <a:rPr lang="pl-PL" smtClean="0"/>
              <a:t>2016-11-12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7E47-9BAD-48D3-9A64-75DDF810E6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4834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4FCC-2F74-4CCA-9B05-703B4979DF42}" type="datetimeFigureOut">
              <a:rPr lang="pl-PL" smtClean="0"/>
              <a:t>2016-11-12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7E47-9BAD-48D3-9A64-75DDF810E6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926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4FCC-2F74-4CCA-9B05-703B4979DF42}" type="datetimeFigureOut">
              <a:rPr lang="pl-PL" smtClean="0"/>
              <a:t>2016-11-12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7E47-9BAD-48D3-9A64-75DDF810E6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171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4FCC-2F74-4CCA-9B05-703B4979DF42}" type="datetimeFigureOut">
              <a:rPr lang="pl-PL" smtClean="0"/>
              <a:t>2016-11-12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7E47-9BAD-48D3-9A64-75DDF810E6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336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4FCC-2F74-4CCA-9B05-703B4979DF42}" type="datetimeFigureOut">
              <a:rPr lang="pl-PL" smtClean="0"/>
              <a:t>2016-11-12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7E47-9BAD-48D3-9A64-75DDF810E6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020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4FCC-2F74-4CCA-9B05-703B4979DF42}" type="datetimeFigureOut">
              <a:rPr lang="pl-PL" smtClean="0"/>
              <a:t>2016-11-12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7E47-9BAD-48D3-9A64-75DDF810E6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112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4FCC-2F74-4CCA-9B05-703B4979DF42}" type="datetimeFigureOut">
              <a:rPr lang="pl-PL" smtClean="0"/>
              <a:t>2016-11-12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7E47-9BAD-48D3-9A64-75DDF810E6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762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D4FCC-2F74-4CCA-9B05-703B4979DF42}" type="datetimeFigureOut">
              <a:rPr lang="pl-PL" smtClean="0"/>
              <a:t>2016-11-12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37E47-9BAD-48D3-9A64-75DDF810E6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717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52366" y="1696995"/>
            <a:ext cx="10767756" cy="230832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3200" b="1" u="sng" cap="all" dirty="0" smtClean="0">
                <a:latin typeface="Adobe Garamond Pro Bold" panose="02020702060506020403" pitchFamily="18" charset="-18"/>
              </a:rPr>
              <a:t>Jak prawidłowo </a:t>
            </a:r>
          </a:p>
          <a:p>
            <a:pPr algn="ctr">
              <a:lnSpc>
                <a:spcPct val="150000"/>
              </a:lnSpc>
            </a:pPr>
            <a:r>
              <a:rPr lang="pl-PL" sz="3200" b="1" cap="all" dirty="0" smtClean="0">
                <a:latin typeface="Adobe Garamond Pro Bold" panose="02020702060506020403" pitchFamily="18" charset="-18"/>
              </a:rPr>
              <a:t>wypełnić dzienniczek fotografa krajoznawcy</a:t>
            </a:r>
          </a:p>
          <a:p>
            <a:pPr algn="ctr">
              <a:lnSpc>
                <a:spcPct val="150000"/>
              </a:lnSpc>
            </a:pPr>
            <a:r>
              <a:rPr lang="pl-PL" sz="3200" b="1" cap="all" dirty="0" smtClean="0">
                <a:latin typeface="Adobe Garamond Pro Bold" panose="02020702060506020403" pitchFamily="18" charset="-18"/>
              </a:rPr>
              <a:t>PTTK</a:t>
            </a:r>
            <a:endParaRPr lang="pl-PL" sz="3200" b="1" cap="all" dirty="0">
              <a:latin typeface="Adobe Garamond Pro Bold" panose="02020702060506020403" pitchFamily="18" charset="-18"/>
            </a:endParaRPr>
          </a:p>
        </p:txBody>
      </p:sp>
      <p:pic>
        <p:nvPicPr>
          <p:cNvPr id="3" name="Obraz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43" y="397900"/>
            <a:ext cx="114300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43" y="4293313"/>
            <a:ext cx="1180290" cy="79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375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787693"/>
              </p:ext>
            </p:extLst>
          </p:nvPr>
        </p:nvGraphicFramePr>
        <p:xfrm>
          <a:off x="2918586" y="3971675"/>
          <a:ext cx="6392563" cy="1228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425"/>
                <a:gridCol w="720678"/>
                <a:gridCol w="1944130"/>
                <a:gridCol w="584887"/>
                <a:gridCol w="609600"/>
                <a:gridCol w="757881"/>
                <a:gridCol w="691978"/>
                <a:gridCol w="518984"/>
              </a:tblGrid>
              <a:tr h="237490">
                <a:tc rowSpan="2"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Zakres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rowSpan="2"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chemeClr val="tx1"/>
                          </a:solidFill>
                          <a:effectLst/>
                        </a:rPr>
                        <a:t>Pozycja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rowSpan="2">
                  <a:txBody>
                    <a:bodyPr/>
                    <a:lstStyle/>
                    <a:p>
                      <a:pPr marL="558800" algn="l"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</a:rPr>
                        <a:t>Treść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</a:rPr>
                        <a:t>zadania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gridSpan="5">
                  <a:txBody>
                    <a:bodyPr/>
                    <a:lstStyle/>
                    <a:p>
                      <a:pPr marL="1206500" algn="l"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</a:rPr>
                        <a:t>Punktacja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2860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algn="l"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POFK</a:t>
                      </a:r>
                      <a:endParaRPr lang="pl-PL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01600" algn="l"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BOFK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9400" algn="l"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effectLst/>
                        </a:rPr>
                        <a:t>SOFK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0" algn="l"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ZOFK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DOFK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rgbClr val="FFFF00"/>
                    </a:solidFill>
                  </a:tcPr>
                </a:tc>
              </a:tr>
              <a:tr h="697865">
                <a:tc>
                  <a:txBody>
                    <a:bodyPr/>
                    <a:lstStyle/>
                    <a:p>
                      <a:pPr marL="2413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I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667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l">
                        <a:lnSpc>
                          <a:spcPts val="11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Każde zdjęcie wykorzystanie w kronice jednostki PTTK - w gablocie, gazecie ściennej itp.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921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R="2794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794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R="2667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R="2540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  <p:sp>
        <p:nvSpPr>
          <p:cNvPr id="3" name="Strzałka w dół 2"/>
          <p:cNvSpPr/>
          <p:nvPr/>
        </p:nvSpPr>
        <p:spPr>
          <a:xfrm flipV="1">
            <a:off x="6351637" y="4655571"/>
            <a:ext cx="255640" cy="467034"/>
          </a:xfrm>
          <a:prstGeom prst="downArrow">
            <a:avLst/>
          </a:prstGeom>
          <a:solidFill>
            <a:schemeClr val="accent4">
              <a:lumMod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FF0000"/>
              </a:solidFill>
            </a:endParaRPr>
          </a:p>
        </p:txBody>
      </p:sp>
      <p:sp>
        <p:nvSpPr>
          <p:cNvPr id="4" name="Strzałka w dół 3"/>
          <p:cNvSpPr/>
          <p:nvPr/>
        </p:nvSpPr>
        <p:spPr>
          <a:xfrm flipV="1">
            <a:off x="6856770" y="4666861"/>
            <a:ext cx="245806" cy="501445"/>
          </a:xfrm>
          <a:prstGeom prst="downArrow">
            <a:avLst/>
          </a:prstGeom>
          <a:solidFill>
            <a:srgbClr val="644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 flipV="1">
            <a:off x="7612625" y="4655571"/>
            <a:ext cx="260555" cy="511277"/>
          </a:xfrm>
          <a:prstGeom prst="downArrow">
            <a:avLst/>
          </a:prstGeom>
          <a:solidFill>
            <a:schemeClr val="bg1">
              <a:lumMod val="6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dół 5"/>
          <p:cNvSpPr/>
          <p:nvPr/>
        </p:nvSpPr>
        <p:spPr>
          <a:xfrm flipV="1">
            <a:off x="8245576" y="4655571"/>
            <a:ext cx="260555" cy="511277"/>
          </a:xfrm>
          <a:prstGeom prst="downArrow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dół 6"/>
          <p:cNvSpPr/>
          <p:nvPr/>
        </p:nvSpPr>
        <p:spPr>
          <a:xfrm flipV="1">
            <a:off x="8878528" y="4621160"/>
            <a:ext cx="260555" cy="511277"/>
          </a:xfrm>
          <a:prstGeom prst="downArrow">
            <a:avLst/>
          </a:prstGeom>
          <a:solidFill>
            <a:srgbClr val="FFFF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dół 7"/>
          <p:cNvSpPr/>
          <p:nvPr/>
        </p:nvSpPr>
        <p:spPr>
          <a:xfrm>
            <a:off x="7548714" y="3429085"/>
            <a:ext cx="186813" cy="4870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/>
          <p:cNvSpPr txBox="1"/>
          <p:nvPr/>
        </p:nvSpPr>
        <p:spPr>
          <a:xfrm>
            <a:off x="1318052" y="672141"/>
            <a:ext cx="10067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 kolumnach pod symbolami poszczególnych odznak umieszczone są cyfry bądź poziome kreski - myślniki</a:t>
            </a:r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1318051" y="1203656"/>
            <a:ext cx="10067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Cyfry w poszczególnych kolumnach oznaczają ilość zdobytych punktów dla poszczególnych stopni OFK</a:t>
            </a:r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318050" y="1651258"/>
            <a:ext cx="995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 kolumnach pod poszczególnymi stopniami widoczne są poziome kreski – myślniki. Oznacza to, że dany stopień nie obejmuje punktacji wynikających z Treści zadania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3776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210963" y="1360170"/>
            <a:ext cx="1059355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Prowadzenie </a:t>
            </a: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dzienniczka jest warunkiem do uzyskania OFK. </a:t>
            </a:r>
            <a:endParaRPr kumimoji="0" lang="pl-PL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Za­wiera </a:t>
            </a: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on część ogólno - informacyjną oraz część przeznaczoną na zapisy w myśl wymogów OFK , mianowicie: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rubryka 1. </a:t>
            </a: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pozycja – kolejny numer wydarzenia</a:t>
            </a:r>
          </a:p>
          <a:p>
            <a:pPr lvl="0"/>
            <a:r>
              <a:rPr lang="pl-PL" sz="12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rubryka </a:t>
            </a:r>
            <a:r>
              <a:rPr lang="pl-PL" sz="12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2. </a:t>
            </a: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Data wykonania zadania. </a:t>
            </a: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Zapisy winny być dokonywane systematycznie w kolejności terminów.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rubryka 3. Treść zadania. </a:t>
            </a: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Zapis winien konkretyzować zdarzenie objęte Tabelą OFK. Pożądane są również zapisy - dotyczące innych dziedzin fotografii /bez za­liczenia </a:t>
            </a: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punktów/.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rubryka 4.Należy </a:t>
            </a: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wymienić nr poz. Tabeli OFK w myśl której dokonany został zapis.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rubryka 5. Tu wpisujemy Ilość </a:t>
            </a: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punktów przysługujących za wykonanie zadania w myśl Tabeli </a:t>
            </a: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OFK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12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Rubryka 6</a:t>
            </a: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Potwierdzenie - zgodność</a:t>
            </a:r>
            <a:r>
              <a:rPr kumimoji="0" lang="pl-PL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z</a:t>
            </a: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apisu potwierdza Instruktor Fotografii PTTK, lub inny członek kadry PTTK, będący świadkiem zdarzenia. Pieczęć i podpis organizatora imprezy, pieczęć z miejsca dziejącego się</a:t>
            </a:r>
            <a:r>
              <a:rPr kumimoji="0" lang="pl-PL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wydarzenia. Informacje drukowane w prasie i innych wydawnictwach.</a:t>
            </a:r>
            <a:r>
              <a:rPr lang="pl-PL" sz="800" dirty="0" smtClean="0">
                <a:latin typeface="Arial" panose="020B0604020202020204" pitchFamily="34" charset="0"/>
              </a:rPr>
              <a:t> 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3574164" y="580852"/>
            <a:ext cx="4637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b="1" u="sng" cap="all" dirty="0">
                <a:solidFill>
                  <a:srgbClr val="000000"/>
                </a:solidFill>
                <a:latin typeface="Andalus" panose="02020603050405020304" pitchFamily="18" charset="-78"/>
                <a:ea typeface="Sylfaen" panose="010A0502050306030303" pitchFamily="18" charset="0"/>
                <a:cs typeface="Andalus" panose="02020603050405020304" pitchFamily="18" charset="-78"/>
              </a:rPr>
              <a:t>Dziennicze</a:t>
            </a:r>
            <a:r>
              <a:rPr lang="pl-PL" b="1" u="sng" cap="all" dirty="0">
                <a:solidFill>
                  <a:srgbClr val="000000"/>
                </a:solidFill>
                <a:latin typeface="Andalus" panose="02020603050405020304" pitchFamily="18" charset="-78"/>
                <a:ea typeface="Arial Unicode MS" panose="020B0604020202020204" pitchFamily="34" charset="-128"/>
                <a:cs typeface="Andalus" panose="02020603050405020304" pitchFamily="18" charset="-78"/>
              </a:rPr>
              <a:t>k Fotografa </a:t>
            </a:r>
            <a:r>
              <a:rPr lang="pl-PL" b="1" u="sng" cap="all" dirty="0">
                <a:solidFill>
                  <a:srgbClr val="000000"/>
                </a:solidFill>
                <a:latin typeface="Andalus" panose="02020603050405020304" pitchFamily="18" charset="-78"/>
                <a:ea typeface="Sylfaen" panose="010A0502050306030303" pitchFamily="18" charset="0"/>
                <a:cs typeface="Andalus" panose="02020603050405020304" pitchFamily="18" charset="-78"/>
              </a:rPr>
              <a:t>- Kr</a:t>
            </a:r>
            <a:r>
              <a:rPr lang="pl-PL" b="1" u="sng" cap="all" dirty="0">
                <a:solidFill>
                  <a:srgbClr val="000000"/>
                </a:solidFill>
                <a:latin typeface="Andalus" panose="02020603050405020304" pitchFamily="18" charset="-78"/>
                <a:ea typeface="Arial Unicode MS" panose="020B0604020202020204" pitchFamily="34" charset="-128"/>
                <a:cs typeface="Andalus" panose="02020603050405020304" pitchFamily="18" charset="-78"/>
              </a:rPr>
              <a:t>ajoznawcy</a:t>
            </a:r>
            <a:endParaRPr lang="pl-PL" b="1" u="sng" cap="all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717068"/>
              </p:ext>
            </p:extLst>
          </p:nvPr>
        </p:nvGraphicFramePr>
        <p:xfrm>
          <a:off x="1850060" y="4184823"/>
          <a:ext cx="6895069" cy="1477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912"/>
                <a:gridCol w="890816"/>
                <a:gridCol w="1818887"/>
                <a:gridCol w="1112108"/>
                <a:gridCol w="1334530"/>
                <a:gridCol w="1309816"/>
              </a:tblGrid>
              <a:tr h="5611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Poz.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Data wykonania zadania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Treść zadania </a:t>
                      </a:r>
                      <a:r>
                        <a:rPr lang="pl-PL" sz="1400" dirty="0" smtClean="0">
                          <a:effectLst/>
                        </a:rPr>
                        <a:t/>
                      </a:r>
                      <a:br>
                        <a:rPr lang="pl-PL" sz="1400" dirty="0" smtClean="0">
                          <a:effectLst/>
                        </a:rPr>
                      </a:br>
                      <a:r>
                        <a:rPr lang="pl-PL" sz="1400" dirty="0" smtClean="0">
                          <a:effectLst/>
                        </a:rPr>
                        <a:t>( </a:t>
                      </a:r>
                      <a:r>
                        <a:rPr lang="pl-PL" sz="1400" dirty="0">
                          <a:effectLst/>
                        </a:rPr>
                        <a:t>Zapisu)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Pozycja (wg regulaminu)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Punkty</a:t>
                      </a:r>
                      <a:br>
                        <a:rPr lang="pl-PL" sz="1400" dirty="0" smtClean="0">
                          <a:effectLst/>
                        </a:rPr>
                      </a:br>
                      <a:r>
                        <a:rPr lang="pl-PL" sz="1400" dirty="0" smtClean="0">
                          <a:effectLst/>
                        </a:rPr>
                        <a:t>(</a:t>
                      </a:r>
                      <a:r>
                        <a:rPr lang="pl-PL" sz="1400" dirty="0">
                          <a:effectLst/>
                        </a:rPr>
                        <a:t>wg regulaminu)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Potwierdzenie (dokumenty)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</a:tr>
              <a:tr h="187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1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2</a:t>
                      </a:r>
                      <a:endParaRPr lang="pl-PL" sz="1400" b="1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3</a:t>
                      </a:r>
                      <a:endParaRPr lang="pl-PL" sz="1400" b="1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4</a:t>
                      </a:r>
                      <a:endParaRPr lang="pl-PL" sz="1400" b="1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5</a:t>
                      </a:r>
                      <a:endParaRPr lang="pl-PL" sz="1400" b="1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6</a:t>
                      </a:r>
                      <a:endParaRPr lang="pl-PL" sz="1400" b="1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</a:tr>
              <a:tr h="191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</a:tr>
              <a:tr h="4107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40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</a:tr>
            </a:tbl>
          </a:graphicData>
        </a:graphic>
      </p:graphicFrame>
      <p:sp>
        <p:nvSpPr>
          <p:cNvPr id="8" name="Strzałka w dół 7"/>
          <p:cNvSpPr/>
          <p:nvPr/>
        </p:nvSpPr>
        <p:spPr>
          <a:xfrm>
            <a:off x="1944327" y="3551599"/>
            <a:ext cx="186813" cy="4870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dół 8"/>
          <p:cNvSpPr/>
          <p:nvPr/>
        </p:nvSpPr>
        <p:spPr>
          <a:xfrm>
            <a:off x="2578507" y="3551599"/>
            <a:ext cx="186813" cy="4870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dół 9"/>
          <p:cNvSpPr/>
          <p:nvPr/>
        </p:nvSpPr>
        <p:spPr>
          <a:xfrm>
            <a:off x="3753462" y="3551599"/>
            <a:ext cx="186813" cy="4870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dół 10"/>
          <p:cNvSpPr/>
          <p:nvPr/>
        </p:nvSpPr>
        <p:spPr>
          <a:xfrm>
            <a:off x="5311875" y="3518871"/>
            <a:ext cx="186813" cy="4870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dół 11"/>
          <p:cNvSpPr/>
          <p:nvPr/>
        </p:nvSpPr>
        <p:spPr>
          <a:xfrm>
            <a:off x="6507742" y="3560743"/>
            <a:ext cx="186813" cy="4870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 w dół 12"/>
          <p:cNvSpPr/>
          <p:nvPr/>
        </p:nvSpPr>
        <p:spPr>
          <a:xfrm>
            <a:off x="7858430" y="3518871"/>
            <a:ext cx="186813" cy="4870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797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662261"/>
              </p:ext>
            </p:extLst>
          </p:nvPr>
        </p:nvGraphicFramePr>
        <p:xfrm>
          <a:off x="2762865" y="1338782"/>
          <a:ext cx="8268929" cy="22893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4374"/>
                <a:gridCol w="1068313"/>
                <a:gridCol w="2181305"/>
                <a:gridCol w="1333698"/>
                <a:gridCol w="1600439"/>
                <a:gridCol w="1570800"/>
              </a:tblGrid>
              <a:tr h="346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Poz.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Data wykonania zadania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Treść zadania </a:t>
                      </a:r>
                      <a:r>
                        <a:rPr lang="pl-PL" sz="1400" dirty="0" smtClean="0">
                          <a:effectLst/>
                        </a:rPr>
                        <a:t/>
                      </a:r>
                      <a:br>
                        <a:rPr lang="pl-PL" sz="1400" dirty="0" smtClean="0">
                          <a:effectLst/>
                        </a:rPr>
                      </a:br>
                      <a:r>
                        <a:rPr lang="pl-PL" sz="1400" dirty="0" smtClean="0">
                          <a:effectLst/>
                        </a:rPr>
                        <a:t>( </a:t>
                      </a:r>
                      <a:r>
                        <a:rPr lang="pl-PL" sz="1400" dirty="0">
                          <a:effectLst/>
                        </a:rPr>
                        <a:t>Zapisu)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Pozycja (wg regulaminu)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Punkty</a:t>
                      </a:r>
                      <a:br>
                        <a:rPr lang="pl-PL" sz="1400" dirty="0" smtClean="0">
                          <a:effectLst/>
                        </a:rPr>
                      </a:br>
                      <a:r>
                        <a:rPr lang="pl-PL" sz="1400" dirty="0" smtClean="0">
                          <a:effectLst/>
                        </a:rPr>
                        <a:t>(</a:t>
                      </a:r>
                      <a:r>
                        <a:rPr lang="pl-PL" sz="1400" dirty="0">
                          <a:effectLst/>
                        </a:rPr>
                        <a:t>wg regulaminu)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Potwierdzenie (dokumenty)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</a:tr>
              <a:tr h="5873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1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10.10.2016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>
                          <a:effectLst/>
                        </a:rPr>
                        <a:t>40 zdjęć wykorzystanych w kronice jednostki PTTK - </a:t>
                      </a:r>
                      <a:endParaRPr lang="pl-PL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I/1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1 punkt x 40 = 40 punktów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IF PTTK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</a:tr>
              <a:tr h="458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</a:tr>
              <a:tr h="550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37220" marR="37220" marT="0" marB="0"/>
                </a:tc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>
            <a:off x="4013070" y="727277"/>
            <a:ext cx="4637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b="1" u="sng" cap="all" dirty="0">
                <a:solidFill>
                  <a:srgbClr val="000000"/>
                </a:solidFill>
                <a:latin typeface="Andalus" panose="02020603050405020304" pitchFamily="18" charset="-78"/>
                <a:ea typeface="Sylfaen" panose="010A0502050306030303" pitchFamily="18" charset="0"/>
                <a:cs typeface="Andalus" panose="02020603050405020304" pitchFamily="18" charset="-78"/>
              </a:rPr>
              <a:t>Dziennicze</a:t>
            </a:r>
            <a:r>
              <a:rPr lang="pl-PL" b="1" u="sng" cap="all" dirty="0">
                <a:solidFill>
                  <a:srgbClr val="000000"/>
                </a:solidFill>
                <a:latin typeface="Andalus" panose="02020603050405020304" pitchFamily="18" charset="-78"/>
                <a:ea typeface="Arial Unicode MS" panose="020B0604020202020204" pitchFamily="34" charset="-128"/>
                <a:cs typeface="Andalus" panose="02020603050405020304" pitchFamily="18" charset="-78"/>
              </a:rPr>
              <a:t>k Fotografa </a:t>
            </a:r>
            <a:r>
              <a:rPr lang="pl-PL" b="1" u="sng" cap="all" dirty="0">
                <a:solidFill>
                  <a:srgbClr val="000000"/>
                </a:solidFill>
                <a:latin typeface="Andalus" panose="02020603050405020304" pitchFamily="18" charset="-78"/>
                <a:ea typeface="Sylfaen" panose="010A0502050306030303" pitchFamily="18" charset="0"/>
                <a:cs typeface="Andalus" panose="02020603050405020304" pitchFamily="18" charset="-78"/>
              </a:rPr>
              <a:t>- Kr</a:t>
            </a:r>
            <a:r>
              <a:rPr lang="pl-PL" b="1" u="sng" cap="all" dirty="0">
                <a:solidFill>
                  <a:srgbClr val="000000"/>
                </a:solidFill>
                <a:latin typeface="Andalus" panose="02020603050405020304" pitchFamily="18" charset="-78"/>
                <a:ea typeface="Arial Unicode MS" panose="020B0604020202020204" pitchFamily="34" charset="-128"/>
                <a:cs typeface="Andalus" panose="02020603050405020304" pitchFamily="18" charset="-78"/>
              </a:rPr>
              <a:t>ajoznawcy</a:t>
            </a:r>
            <a:endParaRPr lang="pl-PL" b="1" u="sng" cap="all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4725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599768" y="1032387"/>
            <a:ext cx="114939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Zdobycie poszczególnych stopni potwierdzone protokołem:</a:t>
            </a:r>
          </a:p>
          <a:p>
            <a:pPr marL="342900" indent="-342900">
              <a:buAutoNum type="arabicPeriod"/>
            </a:pPr>
            <a:r>
              <a:rPr lang="pl-PL" dirty="0" smtClean="0"/>
              <a:t>Zdobycie </a:t>
            </a:r>
            <a:r>
              <a:rPr lang="pl-PL" dirty="0"/>
              <a:t>popularnej </a:t>
            </a:r>
            <a:r>
              <a:rPr lang="pl-PL" dirty="0" smtClean="0"/>
              <a:t>OFK– potwierdza Instruktor Fotografii PTTK</a:t>
            </a:r>
          </a:p>
          <a:p>
            <a:pPr marL="342900" indent="-342900">
              <a:buAutoNum type="arabicPeriod"/>
            </a:pPr>
            <a:r>
              <a:rPr lang="pl-PL" dirty="0" smtClean="0"/>
              <a:t>Zdobycie brązowej </a:t>
            </a:r>
            <a:r>
              <a:rPr lang="pl-PL" dirty="0"/>
              <a:t>OFK – potwierdza Instruktor Fotografii </a:t>
            </a:r>
            <a:r>
              <a:rPr lang="pl-PL" dirty="0" smtClean="0"/>
              <a:t>PTTK</a:t>
            </a:r>
          </a:p>
          <a:p>
            <a:pPr marL="342900" indent="-342900">
              <a:buAutoNum type="arabicPeriod"/>
            </a:pPr>
            <a:r>
              <a:rPr lang="pl-PL" dirty="0" smtClean="0"/>
              <a:t>Zdobycie srebrnej OFK – potwierdza Terenowy Referat Weryfikacyjny (lista TRW na stronie Internetowej KFK ZG PTTK)</a:t>
            </a:r>
          </a:p>
          <a:p>
            <a:pPr marL="342900" indent="-342900">
              <a:buAutoNum type="arabicPeriod"/>
            </a:pPr>
            <a:r>
              <a:rPr lang="pl-PL" dirty="0" smtClean="0"/>
              <a:t>Zdobycie złotej OFK - </a:t>
            </a:r>
            <a:r>
              <a:rPr lang="pl-PL" dirty="0"/>
              <a:t>potwierdza </a:t>
            </a:r>
            <a:r>
              <a:rPr lang="pl-PL" dirty="0" smtClean="0"/>
              <a:t>Główny </a:t>
            </a:r>
            <a:r>
              <a:rPr lang="pl-PL" dirty="0"/>
              <a:t>Referat Weryfikacyjny </a:t>
            </a:r>
            <a:r>
              <a:rPr lang="pl-PL" dirty="0" smtClean="0"/>
              <a:t>przy </a:t>
            </a:r>
            <a:r>
              <a:rPr lang="pl-PL" dirty="0"/>
              <a:t>KFK ZG </a:t>
            </a:r>
            <a:r>
              <a:rPr lang="pl-PL" dirty="0" smtClean="0"/>
              <a:t>PTTK</a:t>
            </a:r>
          </a:p>
          <a:p>
            <a:pPr marL="342900" indent="-342900">
              <a:buFontTx/>
              <a:buAutoNum type="arabicPeriod"/>
            </a:pPr>
            <a:r>
              <a:rPr lang="pl-PL" dirty="0" smtClean="0"/>
              <a:t>Zdobycie dużej OFK - </a:t>
            </a:r>
            <a:r>
              <a:rPr lang="pl-PL" dirty="0"/>
              <a:t>potwierdza Główny Referat Weryfikacyjny przy KFK ZG </a:t>
            </a:r>
            <a:r>
              <a:rPr lang="pl-PL" dirty="0" smtClean="0"/>
              <a:t>PTTK</a:t>
            </a:r>
          </a:p>
          <a:p>
            <a:pPr marL="342900" indent="-342900">
              <a:buFontTx/>
              <a:buAutoNum type="arabicPeriod"/>
            </a:pPr>
            <a:r>
              <a:rPr lang="pl-PL" dirty="0" smtClean="0"/>
              <a:t>Zdobycie wielokrotności złotej i dużej OFK - </a:t>
            </a:r>
            <a:r>
              <a:rPr lang="pl-PL" dirty="0"/>
              <a:t>potwierdza Główny Referat Weryfikacyjny przy KFK ZG PTTK</a:t>
            </a:r>
          </a:p>
          <a:p>
            <a:pPr marL="342900" indent="-342900">
              <a:buFontTx/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endParaRPr lang="pl-PL" dirty="0" smtClean="0"/>
          </a:p>
          <a:p>
            <a:pPr marL="342900" indent="-3429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824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056" y="0"/>
            <a:ext cx="51052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82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630738" y="2854121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</a:t>
            </a: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4630738" y="3197021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</a:t>
            </a: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Obraz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247" y="1213978"/>
            <a:ext cx="114300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2467897" y="2827689"/>
            <a:ext cx="6685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1. Jak prawidłowo wypełnić pierwszą stronę dzienniczka OFK </a:t>
            </a:r>
            <a:endParaRPr lang="pl-PL" dirty="0"/>
          </a:p>
        </p:txBody>
      </p:sp>
      <p:pic>
        <p:nvPicPr>
          <p:cNvPr id="13" name="Obraz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389" y="4086835"/>
            <a:ext cx="1180290" cy="79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733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Obraz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236" y="193410"/>
            <a:ext cx="114300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Obraz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721" y="2544900"/>
            <a:ext cx="6381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Obraz 7" descr="FOTOm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054" y="2547283"/>
            <a:ext cx="48577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Obraz 6" descr="FOTOd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0987" y="2497847"/>
            <a:ext cx="65722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723536" y="2735211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</a:t>
            </a: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2539583" y="1551481"/>
            <a:ext cx="6096000" cy="80791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dirty="0" bmk="bookmark0">
                <a:latin typeface="Arial" panose="020B0604020202020204" pitchFamily="34" charset="0"/>
                <a:ea typeface="Times New Roman" panose="02020603050405020304" pitchFamily="18" charset="0"/>
              </a:rPr>
              <a:t>ODZNAKA </a:t>
            </a:r>
            <a:br>
              <a:rPr lang="pl-PL" dirty="0" bmk="bookmark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pl-PL" dirty="0" bmk="bookmark0">
                <a:latin typeface="Arial" panose="020B0604020202020204" pitchFamily="34" charset="0"/>
                <a:ea typeface="Times New Roman" panose="02020603050405020304" pitchFamily="18" charset="0"/>
              </a:rPr>
              <a:t>FOTOGRAFII KRAJOZNAWCZEJ</a:t>
            </a:r>
            <a:endParaRPr lang="pl-PL" sz="500" dirty="0">
              <a:latin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050" dirty="0">
                <a:latin typeface="Arial" panose="020B0604020202020204" pitchFamily="34" charset="0"/>
                <a:ea typeface="Times New Roman" panose="02020603050405020304" pitchFamily="18" charset="0"/>
              </a:rPr>
              <a:t>D</a:t>
            </a:r>
            <a:r>
              <a:rPr lang="pl-PL" sz="1050" dirty="0" bmk="">
                <a:latin typeface="Arial" panose="020B0604020202020204" pitchFamily="34" charset="0"/>
                <a:ea typeface="Times New Roman" panose="02020603050405020304" pitchFamily="18" charset="0"/>
              </a:rPr>
              <a:t>zienniczek</a:t>
            </a:r>
            <a:endParaRPr lang="pl-PL" sz="500" dirty="0">
              <a:latin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3522047" y="3240302"/>
            <a:ext cx="43011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imię i nazwisko </a:t>
            </a:r>
            <a:r>
              <a:rPr lang="pl-PL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posiadacza dzienniczka </a:t>
            </a:r>
          </a:p>
          <a:p>
            <a:r>
              <a:rPr lang="pl-PL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……………………………………………</a:t>
            </a:r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3525448" y="3913586"/>
            <a:ext cx="41729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adres </a:t>
            </a:r>
            <a:r>
              <a:rPr lang="pl-PL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zamieszkania </a:t>
            </a:r>
          </a:p>
          <a:p>
            <a:r>
              <a:rPr lang="pl-PL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……………………………………….……</a:t>
            </a:r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3501114" y="4600358"/>
            <a:ext cx="41729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data założenia dzienniczka: </a:t>
            </a:r>
            <a:endParaRPr lang="pl-PL" dirty="0" smtClean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l-PL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…………………………………………….</a:t>
            </a:r>
            <a:endParaRPr lang="pl-PL" dirty="0"/>
          </a:p>
        </p:txBody>
      </p:sp>
      <p:cxnSp>
        <p:nvCxnSpPr>
          <p:cNvPr id="14" name="Łącznik prosty ze strzałką 13"/>
          <p:cNvCxnSpPr/>
          <p:nvPr/>
        </p:nvCxnSpPr>
        <p:spPr>
          <a:xfrm flipH="1">
            <a:off x="7540855" y="2381901"/>
            <a:ext cx="1672009" cy="1366684"/>
          </a:xfrm>
          <a:prstGeom prst="straightConnector1">
            <a:avLst/>
          </a:prstGeom>
          <a:ln w="222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 flipH="1">
            <a:off x="7540855" y="3076164"/>
            <a:ext cx="1672009" cy="1366684"/>
          </a:xfrm>
          <a:prstGeom prst="straightConnector1">
            <a:avLst/>
          </a:prstGeom>
          <a:ln w="222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 flipH="1">
            <a:off x="7532544" y="3748585"/>
            <a:ext cx="1672009" cy="1366684"/>
          </a:xfrm>
          <a:prstGeom prst="straightConnector1">
            <a:avLst/>
          </a:prstGeom>
          <a:ln w="222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ole tekstowe 16"/>
          <p:cNvSpPr txBox="1"/>
          <p:nvPr/>
        </p:nvSpPr>
        <p:spPr>
          <a:xfrm>
            <a:off x="8792822" y="1972337"/>
            <a:ext cx="303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u="sng" dirty="0" smtClean="0">
                <a:solidFill>
                  <a:srgbClr val="FF0000"/>
                </a:solidFill>
              </a:rPr>
              <a:t>Tu wpisujemy imię i nazwisko</a:t>
            </a:r>
            <a:endParaRPr lang="pl-PL" b="1" u="sng" dirty="0">
              <a:solidFill>
                <a:srgbClr val="FF0000"/>
              </a:solidFill>
            </a:endParaRPr>
          </a:p>
        </p:txBody>
      </p:sp>
      <p:sp>
        <p:nvSpPr>
          <p:cNvPr id="24" name="pole tekstowe 23"/>
          <p:cNvSpPr txBox="1"/>
          <p:nvPr/>
        </p:nvSpPr>
        <p:spPr>
          <a:xfrm>
            <a:off x="8792822" y="2714243"/>
            <a:ext cx="3399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u="sng" dirty="0" smtClean="0">
                <a:solidFill>
                  <a:srgbClr val="FF0000"/>
                </a:solidFill>
              </a:rPr>
              <a:t>Tu wpisujemy adres zamieszkania</a:t>
            </a:r>
            <a:endParaRPr lang="pl-PL" b="1" u="sng" dirty="0">
              <a:solidFill>
                <a:srgbClr val="FF0000"/>
              </a:solidFill>
            </a:endParaRPr>
          </a:p>
        </p:txBody>
      </p:sp>
      <p:sp>
        <p:nvSpPr>
          <p:cNvPr id="18" name="Prostokąt 17"/>
          <p:cNvSpPr/>
          <p:nvPr/>
        </p:nvSpPr>
        <p:spPr>
          <a:xfrm>
            <a:off x="9037589" y="3415917"/>
            <a:ext cx="29096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u="sng" dirty="0">
                <a:solidFill>
                  <a:srgbClr val="FF0000"/>
                </a:solidFill>
              </a:rPr>
              <a:t>Tu wpisujemy </a:t>
            </a:r>
            <a:r>
              <a:rPr lang="pl-PL" b="1" u="sng" dirty="0" smtClean="0">
                <a:solidFill>
                  <a:srgbClr val="FF0000"/>
                </a:solidFill>
              </a:rPr>
              <a:t>datę założenia</a:t>
            </a:r>
          </a:p>
          <a:p>
            <a:r>
              <a:rPr lang="pl-PL" b="1" u="sng" dirty="0" smtClean="0">
                <a:solidFill>
                  <a:srgbClr val="FF0000"/>
                </a:solidFill>
              </a:rPr>
              <a:t> dzienniczka</a:t>
            </a:r>
            <a:endParaRPr lang="pl-PL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870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574164" y="580852"/>
            <a:ext cx="4637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b="1" u="sng" cap="all" dirty="0">
                <a:solidFill>
                  <a:srgbClr val="000000"/>
                </a:solidFill>
                <a:latin typeface="Andalus" panose="02020603050405020304" pitchFamily="18" charset="-78"/>
                <a:ea typeface="Sylfaen" panose="010A0502050306030303" pitchFamily="18" charset="0"/>
                <a:cs typeface="Andalus" panose="02020603050405020304" pitchFamily="18" charset="-78"/>
              </a:rPr>
              <a:t>Dziennicze</a:t>
            </a:r>
            <a:r>
              <a:rPr lang="pl-PL" b="1" u="sng" cap="all" dirty="0">
                <a:solidFill>
                  <a:srgbClr val="000000"/>
                </a:solidFill>
                <a:latin typeface="Andalus" panose="02020603050405020304" pitchFamily="18" charset="-78"/>
                <a:ea typeface="Arial Unicode MS" panose="020B0604020202020204" pitchFamily="34" charset="-128"/>
                <a:cs typeface="Andalus" panose="02020603050405020304" pitchFamily="18" charset="-78"/>
              </a:rPr>
              <a:t>k Fotografa </a:t>
            </a:r>
            <a:r>
              <a:rPr lang="pl-PL" b="1" u="sng" cap="all" dirty="0">
                <a:solidFill>
                  <a:srgbClr val="000000"/>
                </a:solidFill>
                <a:latin typeface="Andalus" panose="02020603050405020304" pitchFamily="18" charset="-78"/>
                <a:ea typeface="Sylfaen" panose="010A0502050306030303" pitchFamily="18" charset="0"/>
                <a:cs typeface="Andalus" panose="02020603050405020304" pitchFamily="18" charset="-78"/>
              </a:rPr>
              <a:t>- Kr</a:t>
            </a:r>
            <a:r>
              <a:rPr lang="pl-PL" b="1" u="sng" cap="all" dirty="0">
                <a:solidFill>
                  <a:srgbClr val="000000"/>
                </a:solidFill>
                <a:latin typeface="Andalus" panose="02020603050405020304" pitchFamily="18" charset="-78"/>
                <a:ea typeface="Arial Unicode MS" panose="020B0604020202020204" pitchFamily="34" charset="-128"/>
                <a:cs typeface="Andalus" panose="02020603050405020304" pitchFamily="18" charset="-78"/>
              </a:rPr>
              <a:t>ajoznawcy</a:t>
            </a:r>
            <a:endParaRPr lang="pl-PL" b="1" u="sng" cap="all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04175" y="1637168"/>
            <a:ext cx="1010034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1. Prowadzenie dzienniczka jest warunkiem do uzyskania OFK. Za­wiera on część ogólno - informacyjną oraz część przeznaczoną na zapisy w myśl wymogów OFK , mianowicie: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rubryka 1. Data. Zapisy winny być dokonywane systematycznie w kolejności terminów.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rubryka 2. Treść. Zapis winien konkretyzować zdarzenie objęte Tabelą OFK. Pożądane są również zapisy - dotyczące innych dziedzin fotografii /bez za­liczenia punktów.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Należy wymienić nr poz. Tabeli OFK w myśl której dokonany został zapis.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Ilość punktów przysługujących za wykonanie zadania w myśl Tabeli OFK .</a:t>
            </a:r>
            <a:r>
              <a:rPr kumimoji="0" 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092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934993" y="3010590"/>
            <a:ext cx="10132540" cy="1802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241300">
              <a:lnSpc>
                <a:spcPct val="150000"/>
              </a:lnSpc>
              <a:spcBef>
                <a:spcPts val="1500"/>
              </a:spcBef>
            </a:pPr>
            <a:r>
              <a:rPr lang="pl-P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Zakres I -     uprawianie fotografii Krajoznawczej</a:t>
            </a:r>
          </a:p>
          <a:p>
            <a:pPr marL="12700" marR="2146300" indent="-241300">
              <a:lnSpc>
                <a:spcPct val="150000"/>
              </a:lnSpc>
              <a:spcBef>
                <a:spcPts val="1500"/>
              </a:spcBef>
              <a:spcAft>
                <a:spcPts val="990"/>
              </a:spcAft>
            </a:pPr>
            <a:r>
              <a:rPr lang="pl-P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Zakres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 - </a:t>
            </a:r>
            <a:r>
              <a:rPr lang="pl-P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podnoszenie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wiedzy i kwalifikacji krajoznawczych i </a:t>
            </a:r>
            <a:r>
              <a:rPr lang="pl-P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fotograficznych </a:t>
            </a:r>
          </a:p>
          <a:p>
            <a:pPr marL="12700" marR="2146300" indent="-241300">
              <a:lnSpc>
                <a:spcPct val="150000"/>
              </a:lnSpc>
              <a:spcBef>
                <a:spcPts val="1500"/>
              </a:spcBef>
              <a:spcAft>
                <a:spcPts val="990"/>
              </a:spcAft>
            </a:pPr>
            <a:r>
              <a:rPr lang="pl-P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Zakres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III - działalność organizacyjna w zakresie fotografii krajoznawczej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937686" y="1507524"/>
            <a:ext cx="1894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Regulamin OFK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934993" y="2364259"/>
            <a:ext cx="8975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Tabela punktacji OFK złożona jest z następujących elementów:</a:t>
            </a:r>
          </a:p>
          <a:p>
            <a:r>
              <a:rPr lang="pl-PL" dirty="0" smtClean="0"/>
              <a:t>Kolumna pierwsza z prawej informuje o zakresie zdobywanych punktów. Są trzy zakresy:  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846995"/>
              </p:ext>
            </p:extLst>
          </p:nvPr>
        </p:nvGraphicFramePr>
        <p:xfrm>
          <a:off x="934993" y="5236583"/>
          <a:ext cx="6932142" cy="1185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720812"/>
                <a:gridCol w="2133600"/>
                <a:gridCol w="609600"/>
                <a:gridCol w="708454"/>
                <a:gridCol w="790833"/>
                <a:gridCol w="716692"/>
                <a:gridCol w="642551"/>
              </a:tblGrid>
              <a:tr h="237490">
                <a:tc rowSpan="2"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FF0000"/>
                          </a:solidFill>
                          <a:effectLst/>
                        </a:rPr>
                        <a:t>Zakres</a:t>
                      </a:r>
                      <a:endParaRPr lang="pl-PL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rowSpan="2"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</a:rPr>
                        <a:t>Pozycja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rowSpan="2">
                  <a:txBody>
                    <a:bodyPr/>
                    <a:lstStyle/>
                    <a:p>
                      <a:pPr marL="558800"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Treść zadania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gridSpan="5">
                  <a:txBody>
                    <a:bodyPr/>
                    <a:lstStyle/>
                    <a:p>
                      <a:pPr marL="1206500"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Punktacja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2860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POFK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01600"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BOFK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SOFK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54000"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ZOFK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DOFK</a:t>
                      </a:r>
                      <a:endParaRPr lang="pl-PL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  <a:tr h="697865">
                <a:tc>
                  <a:txBody>
                    <a:bodyPr/>
                    <a:lstStyle/>
                    <a:p>
                      <a:pPr marL="2413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600" baseline="0" dirty="0" smtClean="0">
                          <a:effectLst/>
                          <a:latin typeface="+mn-lt"/>
                          <a:ea typeface="+mn-ea"/>
                        </a:rPr>
                        <a:t> I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667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l">
                        <a:lnSpc>
                          <a:spcPts val="11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Każde zdjęcie wykorzystanie w kronice jednostki PTTK - w gablocie, gazecie ściennej itp.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921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R="2794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794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-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R="2667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-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R="2540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-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758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624552"/>
              </p:ext>
            </p:extLst>
          </p:nvPr>
        </p:nvGraphicFramePr>
        <p:xfrm>
          <a:off x="2916194" y="3440734"/>
          <a:ext cx="6392563" cy="1228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75503"/>
                <a:gridCol w="1944130"/>
                <a:gridCol w="584887"/>
                <a:gridCol w="609600"/>
                <a:gridCol w="757881"/>
                <a:gridCol w="691978"/>
                <a:gridCol w="518984"/>
              </a:tblGrid>
              <a:tr h="237490">
                <a:tc rowSpan="2"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Zakres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rowSpan="2"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rgbClr val="FF0000"/>
                          </a:solidFill>
                          <a:effectLst/>
                        </a:rPr>
                        <a:t>Pozycja</a:t>
                      </a:r>
                      <a:endParaRPr lang="pl-PL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rowSpan="2">
                  <a:txBody>
                    <a:bodyPr/>
                    <a:lstStyle/>
                    <a:p>
                      <a:pPr marL="558800" algn="l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Treść zadania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gridSpan="5">
                  <a:txBody>
                    <a:bodyPr/>
                    <a:lstStyle/>
                    <a:p>
                      <a:pPr marL="1206500" algn="l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Punktacja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2860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algn="l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POFK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01600" algn="l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BOFK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79400" algn="l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SOFK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54000" algn="l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ZOFK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algn="l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DOFK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  <a:tr h="697865">
                <a:tc>
                  <a:txBody>
                    <a:bodyPr/>
                    <a:lstStyle/>
                    <a:p>
                      <a:pPr marL="241300" indent="-241300" algn="l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I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667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pl-PL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l">
                        <a:lnSpc>
                          <a:spcPts val="11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Każde zdjęcie wykorzystanie w kronice jednostki PTTK - w gablocie, gazecie ściennej itp.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921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R="2794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794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R="2667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R="2540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2899719" y="1208726"/>
            <a:ext cx="5758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Każdy Zakres jest podzielony na pozycje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899719" y="2362888"/>
            <a:ext cx="28832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Zakres I posiada 8 pozycji</a:t>
            </a:r>
          </a:p>
          <a:p>
            <a:r>
              <a:rPr lang="pl-PL" dirty="0" smtClean="0"/>
              <a:t>Zakres II posiada 4 pozycje</a:t>
            </a:r>
          </a:p>
          <a:p>
            <a:r>
              <a:rPr lang="pl-PL" dirty="0" smtClean="0"/>
              <a:t>Zakres III posiada 5 pozycji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899719" y="1716557"/>
            <a:ext cx="8806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Do każdej pozycji przypisane są zadania określające ilość zdobytych punktów dla danego stopnia odznaki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5325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905230"/>
              </p:ext>
            </p:extLst>
          </p:nvPr>
        </p:nvGraphicFramePr>
        <p:xfrm>
          <a:off x="2916194" y="3440734"/>
          <a:ext cx="6392563" cy="1228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75503"/>
                <a:gridCol w="1944130"/>
                <a:gridCol w="584887"/>
                <a:gridCol w="609600"/>
                <a:gridCol w="757881"/>
                <a:gridCol w="691978"/>
                <a:gridCol w="518984"/>
              </a:tblGrid>
              <a:tr h="237490">
                <a:tc rowSpan="2"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Zakres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rowSpan="2"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chemeClr val="tx1"/>
                          </a:solidFill>
                          <a:effectLst/>
                        </a:rPr>
                        <a:t>Pozycja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rowSpan="2">
                  <a:txBody>
                    <a:bodyPr/>
                    <a:lstStyle/>
                    <a:p>
                      <a:pPr marL="558800" algn="l"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</a:rPr>
                        <a:t>Treść zadania</a:t>
                      </a:r>
                      <a:endParaRPr lang="pl-PL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gridSpan="5">
                  <a:txBody>
                    <a:bodyPr/>
                    <a:lstStyle/>
                    <a:p>
                      <a:pPr marL="1206500" algn="l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Punktacja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2860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algn="l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POFK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01600" algn="l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BOFK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79400" algn="l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SOFK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54000" algn="l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ZOFK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76200" algn="l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DOFK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  <a:tr h="697865">
                <a:tc>
                  <a:txBody>
                    <a:bodyPr/>
                    <a:lstStyle/>
                    <a:p>
                      <a:pPr marL="2413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I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667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l">
                        <a:lnSpc>
                          <a:spcPts val="11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Każde zdjęcie wykorzystanie w kronice jednostki PTTK - w gablocie, gazecie ściennej itp.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921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R="2794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794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R="2667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R="2540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2314832" y="1622854"/>
            <a:ext cx="95258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 smtClean="0"/>
              <a:t>Trzecia kolumna to – </a:t>
            </a:r>
            <a:r>
              <a:rPr lang="pl-PL" b="1" dirty="0" smtClean="0">
                <a:solidFill>
                  <a:srgbClr val="FF0000"/>
                </a:solidFill>
              </a:rPr>
              <a:t>Treść zadania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Poniżej w rubrykach jest podana informacja za jakie zadania przyznawane są punkty na OFK i tak np</a:t>
            </a:r>
            <a:r>
              <a:rPr lang="pl-PL" dirty="0"/>
              <a:t>.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5371070" y="2018270"/>
            <a:ext cx="32952" cy="136748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Łącznik łamany 8"/>
          <p:cNvCxnSpPr/>
          <p:nvPr/>
        </p:nvCxnSpPr>
        <p:spPr>
          <a:xfrm rot="10800000" flipV="1">
            <a:off x="5404022" y="2467896"/>
            <a:ext cx="6188210" cy="2125257"/>
          </a:xfrm>
          <a:prstGeom prst="bentConnector3">
            <a:avLst>
              <a:gd name="adj1" fmla="val 5333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2430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21110" y="0"/>
            <a:ext cx="11277600" cy="3416320"/>
          </a:xfrm>
          <a:prstGeom prst="rect">
            <a:avLst/>
          </a:prstGeom>
          <a:solidFill>
            <a:schemeClr val="bg1">
              <a:alpha val="42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 smtClean="0"/>
              <a:t>Czwarta kolumna to:</a:t>
            </a:r>
          </a:p>
          <a:p>
            <a:pPr>
              <a:lnSpc>
                <a:spcPct val="150000"/>
              </a:lnSpc>
            </a:pPr>
            <a:r>
              <a:rPr lang="pl-PL" b="1" u="sng" dirty="0" smtClean="0">
                <a:solidFill>
                  <a:srgbClr val="FF0000"/>
                </a:solidFill>
              </a:rPr>
              <a:t>Punktacja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Jest ona podzielona na pięć pod kolumn ze skrótami nazw poszczególnych stopni OFK</a:t>
            </a:r>
          </a:p>
          <a:p>
            <a:pPr>
              <a:lnSpc>
                <a:spcPct val="150000"/>
              </a:lnSpc>
            </a:pPr>
            <a:r>
              <a:rPr lang="pl-PL" b="1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POFK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pl-PL" b="1" dirty="0" smtClean="0"/>
              <a:t>– popularna Odznaka Fotografii Krajoznawczej</a:t>
            </a:r>
          </a:p>
          <a:p>
            <a:pPr>
              <a:lnSpc>
                <a:spcPct val="150000"/>
              </a:lnSpc>
            </a:pPr>
            <a:r>
              <a:rPr lang="pl-PL" b="1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50000"/>
                  </a:schemeClr>
                </a:solidFill>
              </a:rPr>
              <a:t>BOFK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pl-PL" b="1" dirty="0"/>
              <a:t>– </a:t>
            </a:r>
            <a:r>
              <a:rPr lang="pl-PL" b="1" dirty="0" smtClean="0"/>
              <a:t>brązowa </a:t>
            </a:r>
            <a:r>
              <a:rPr lang="pl-PL" b="1" dirty="0"/>
              <a:t>Odznaka Fotografii </a:t>
            </a:r>
            <a:r>
              <a:rPr lang="pl-PL" b="1" dirty="0" smtClean="0"/>
              <a:t>Krajoznawczej</a:t>
            </a:r>
          </a:p>
          <a:p>
            <a:pPr>
              <a:lnSpc>
                <a:spcPct val="150000"/>
              </a:lnSpc>
            </a:pPr>
            <a:r>
              <a:rPr lang="pl-PL" b="1" dirty="0" smtClean="0">
                <a:ln>
                  <a:solidFill>
                    <a:schemeClr val="tx1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SOFK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pl-PL" b="1" dirty="0" smtClean="0"/>
              <a:t>– srebrna Odznaka </a:t>
            </a:r>
            <a:r>
              <a:rPr lang="pl-PL" b="1" dirty="0"/>
              <a:t>Fotografii Krajoznawczej</a:t>
            </a:r>
            <a:endParaRPr lang="pl-PL" b="1" dirty="0" smtClean="0"/>
          </a:p>
          <a:p>
            <a:pPr>
              <a:lnSpc>
                <a:spcPct val="150000"/>
              </a:lnSpc>
            </a:pPr>
            <a:r>
              <a:rPr lang="pl-PL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ZOFK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pl-PL" b="1" dirty="0" smtClean="0"/>
              <a:t>– złota Odznaka </a:t>
            </a:r>
            <a:r>
              <a:rPr lang="pl-PL" b="1" dirty="0"/>
              <a:t>Fotografii Krajoznawczej</a:t>
            </a:r>
            <a:endParaRPr lang="pl-PL" b="1" dirty="0" smtClean="0"/>
          </a:p>
          <a:p>
            <a:pPr>
              <a:lnSpc>
                <a:spcPct val="150000"/>
              </a:lnSpc>
            </a:pPr>
            <a:r>
              <a:rPr lang="pl-PL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DOFK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pl-PL" b="1" dirty="0" smtClean="0"/>
              <a:t>– duża Odznaka </a:t>
            </a:r>
            <a:r>
              <a:rPr lang="pl-PL" b="1" dirty="0"/>
              <a:t>Fotografii Krajoznawczej</a:t>
            </a:r>
          </a:p>
          <a:p>
            <a:pPr>
              <a:lnSpc>
                <a:spcPct val="150000"/>
              </a:lnSpc>
            </a:pPr>
            <a:endParaRPr lang="pl-PL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405246"/>
              </p:ext>
            </p:extLst>
          </p:nvPr>
        </p:nvGraphicFramePr>
        <p:xfrm>
          <a:off x="2918586" y="3971675"/>
          <a:ext cx="6392563" cy="1228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425"/>
                <a:gridCol w="720678"/>
                <a:gridCol w="1944130"/>
                <a:gridCol w="584887"/>
                <a:gridCol w="609600"/>
                <a:gridCol w="757881"/>
                <a:gridCol w="691978"/>
                <a:gridCol w="518984"/>
              </a:tblGrid>
              <a:tr h="237490">
                <a:tc rowSpan="2"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Zakres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rowSpan="2"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chemeClr val="tx1"/>
                          </a:solidFill>
                          <a:effectLst/>
                        </a:rPr>
                        <a:t>Pozycja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rowSpan="2">
                  <a:txBody>
                    <a:bodyPr/>
                    <a:lstStyle/>
                    <a:p>
                      <a:pPr marL="558800" algn="l"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</a:rPr>
                        <a:t>Treść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</a:rPr>
                        <a:t>zadania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gridSpan="5">
                  <a:txBody>
                    <a:bodyPr/>
                    <a:lstStyle/>
                    <a:p>
                      <a:pPr marL="1206500" algn="l"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</a:rPr>
                        <a:t>Punktacja</a:t>
                      </a:r>
                      <a:endParaRPr lang="pl-PL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2860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algn="l"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POFK</a:t>
                      </a:r>
                      <a:endParaRPr lang="pl-PL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01600" algn="l"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BOFK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9400" algn="l"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effectLst/>
                        </a:rPr>
                        <a:t>SOFK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0" algn="l"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ZOFK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DOFK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rgbClr val="FFFF00"/>
                    </a:solidFill>
                  </a:tcPr>
                </a:tc>
              </a:tr>
              <a:tr h="697865">
                <a:tc>
                  <a:txBody>
                    <a:bodyPr/>
                    <a:lstStyle/>
                    <a:p>
                      <a:pPr marL="2413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I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667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-241300" algn="l">
                        <a:lnSpc>
                          <a:spcPts val="115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Każde zdjęcie wykorzystanie w kronice jednostki PTTK - w gablocie, gazecie ściennej itp.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921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R="2794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794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R="2667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R="254000" indent="-241300" algn="ctr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  <p:sp>
        <p:nvSpPr>
          <p:cNvPr id="17" name="Strzałka w dół 16"/>
          <p:cNvSpPr/>
          <p:nvPr/>
        </p:nvSpPr>
        <p:spPr>
          <a:xfrm>
            <a:off x="7556090" y="3420847"/>
            <a:ext cx="186813" cy="4870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 w dół 17"/>
          <p:cNvSpPr/>
          <p:nvPr/>
        </p:nvSpPr>
        <p:spPr>
          <a:xfrm flipV="1">
            <a:off x="6351637" y="4655571"/>
            <a:ext cx="255640" cy="467034"/>
          </a:xfrm>
          <a:prstGeom prst="downArrow">
            <a:avLst/>
          </a:prstGeom>
          <a:solidFill>
            <a:schemeClr val="accent4">
              <a:lumMod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FF0000"/>
              </a:solidFill>
            </a:endParaRPr>
          </a:p>
        </p:txBody>
      </p:sp>
      <p:sp>
        <p:nvSpPr>
          <p:cNvPr id="19" name="Strzałka w dół 18"/>
          <p:cNvSpPr/>
          <p:nvPr/>
        </p:nvSpPr>
        <p:spPr>
          <a:xfrm flipV="1">
            <a:off x="6912077" y="4621160"/>
            <a:ext cx="245806" cy="501445"/>
          </a:xfrm>
          <a:prstGeom prst="downArrow">
            <a:avLst/>
          </a:prstGeom>
          <a:solidFill>
            <a:srgbClr val="644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Strzałka w dół 19"/>
          <p:cNvSpPr/>
          <p:nvPr/>
        </p:nvSpPr>
        <p:spPr>
          <a:xfrm flipV="1">
            <a:off x="7612625" y="4655571"/>
            <a:ext cx="260555" cy="511277"/>
          </a:xfrm>
          <a:prstGeom prst="downArrow">
            <a:avLst/>
          </a:prstGeom>
          <a:solidFill>
            <a:schemeClr val="bg1">
              <a:lumMod val="6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Strzałka w dół 20"/>
          <p:cNvSpPr/>
          <p:nvPr/>
        </p:nvSpPr>
        <p:spPr>
          <a:xfrm flipV="1">
            <a:off x="8245576" y="4655571"/>
            <a:ext cx="260555" cy="511277"/>
          </a:xfrm>
          <a:prstGeom prst="downArrow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Strzałka w dół 21"/>
          <p:cNvSpPr/>
          <p:nvPr/>
        </p:nvSpPr>
        <p:spPr>
          <a:xfrm flipV="1">
            <a:off x="8878528" y="4621160"/>
            <a:ext cx="260555" cy="511277"/>
          </a:xfrm>
          <a:prstGeom prst="downArrow">
            <a:avLst/>
          </a:prstGeom>
          <a:solidFill>
            <a:srgbClr val="FFFF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698458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814</Words>
  <Application>Microsoft Office PowerPoint</Application>
  <PresentationFormat>Panoramiczny</PresentationFormat>
  <Paragraphs>187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2" baseType="lpstr">
      <vt:lpstr>Arial Unicode MS</vt:lpstr>
      <vt:lpstr>Adobe Garamond Pro Bold</vt:lpstr>
      <vt:lpstr>Andalus</vt:lpstr>
      <vt:lpstr>Arial</vt:lpstr>
      <vt:lpstr>Calibri</vt:lpstr>
      <vt:lpstr>Calibri Light</vt:lpstr>
      <vt:lpstr>Sylfaen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DOM</dc:creator>
  <cp:lastModifiedBy>DOM</cp:lastModifiedBy>
  <cp:revision>27</cp:revision>
  <dcterms:created xsi:type="dcterms:W3CDTF">2016-11-07T18:54:15Z</dcterms:created>
  <dcterms:modified xsi:type="dcterms:W3CDTF">2016-11-12T18:14:43Z</dcterms:modified>
</cp:coreProperties>
</file>